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89" r:id="rId3"/>
    <p:sldId id="290" r:id="rId4"/>
    <p:sldId id="286" r:id="rId5"/>
    <p:sldId id="296" r:id="rId6"/>
    <p:sldId id="268" r:id="rId7"/>
    <p:sldId id="269" r:id="rId8"/>
    <p:sldId id="270" r:id="rId9"/>
    <p:sldId id="271" r:id="rId10"/>
    <p:sldId id="272" r:id="rId11"/>
    <p:sldId id="274" r:id="rId12"/>
    <p:sldId id="276" r:id="rId13"/>
    <p:sldId id="277" r:id="rId14"/>
    <p:sldId id="278" r:id="rId15"/>
    <p:sldId id="280" r:id="rId16"/>
    <p:sldId id="267" r:id="rId17"/>
    <p:sldId id="293" r:id="rId18"/>
    <p:sldId id="295" r:id="rId19"/>
    <p:sldId id="284" r:id="rId20"/>
    <p:sldId id="287" r:id="rId21"/>
    <p:sldId id="28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11AF6"/>
    <a:srgbClr val="9900CC"/>
    <a:srgbClr val="69F9F9"/>
    <a:srgbClr val="CC3300"/>
    <a:srgbClr val="993300"/>
    <a:srgbClr val="666699"/>
    <a:srgbClr val="B2B2B2"/>
    <a:srgbClr val="A16359"/>
    <a:srgbClr val="86534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Новая с О.И\126 фоны для презентаций\4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000" y="260648"/>
            <a:ext cx="8687999" cy="6516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75724"/>
            <a:ext cx="8280920" cy="92447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Почему мне нравиться </a:t>
            </a:r>
            <a:r>
              <a:rPr lang="ru-RU" b="1" dirty="0" smtClean="0">
                <a:solidFill>
                  <a:srgbClr val="F11AF6"/>
                </a:solidFill>
              </a:rPr>
              <a:t>розовый </a:t>
            </a:r>
            <a:r>
              <a:rPr lang="ru-RU" b="1" dirty="0" smtClean="0">
                <a:solidFill>
                  <a:srgbClr val="002060"/>
                </a:solidFill>
              </a:rPr>
              <a:t>цвет, а подружке моей– </a:t>
            </a:r>
            <a:r>
              <a:rPr lang="ru-RU" b="1" dirty="0" smtClean="0">
                <a:solidFill>
                  <a:srgbClr val="FFFF00"/>
                </a:solidFill>
              </a:rPr>
              <a:t>желтый?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3356992"/>
            <a:ext cx="8136904" cy="295232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Автор проекта 		</a:t>
            </a:r>
            <a:r>
              <a:rPr lang="ru-RU" sz="2400" b="1" dirty="0" err="1" smtClean="0">
                <a:solidFill>
                  <a:srgbClr val="FF0000"/>
                </a:solidFill>
              </a:rPr>
              <a:t>Дащинская</a:t>
            </a:r>
            <a:r>
              <a:rPr lang="ru-RU" sz="2400" b="1" dirty="0" smtClean="0">
                <a:solidFill>
                  <a:srgbClr val="FF0000"/>
                </a:solidFill>
              </a:rPr>
              <a:t> Анастасия 							Александровна</a:t>
            </a:r>
          </a:p>
          <a:p>
            <a:pPr marL="0" lvl="0" indent="0" algn="just">
              <a:buClr>
                <a:prstClr val="black">
                  <a:lumMod val="75000"/>
                  <a:lumOff val="25000"/>
                </a:prstClr>
              </a:buClr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воспитанница </a:t>
            </a:r>
            <a:r>
              <a:rPr lang="ru-RU" sz="2000" b="1" dirty="0">
                <a:solidFill>
                  <a:srgbClr val="002060"/>
                </a:solidFill>
              </a:rPr>
              <a:t>средней группы </a:t>
            </a:r>
            <a:r>
              <a:rPr lang="ru-RU" sz="2000" b="1" dirty="0" smtClean="0">
                <a:solidFill>
                  <a:srgbClr val="002060"/>
                </a:solidFill>
              </a:rPr>
              <a:t>МАДОУ «Звездочка»</a:t>
            </a:r>
          </a:p>
          <a:p>
            <a:pPr marL="0" lvl="0" indent="0" algn="just">
              <a:buClr>
                <a:prstClr val="black">
                  <a:lumMod val="75000"/>
                  <a:lumOff val="25000"/>
                </a:prstClr>
              </a:buClr>
              <a:buNone/>
            </a:pPr>
            <a:endParaRPr lang="ru-RU" sz="2000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 algn="just">
              <a:buClr>
                <a:prstClr val="black">
                  <a:lumMod val="75000"/>
                  <a:lumOff val="25000"/>
                </a:prstClr>
              </a:buClr>
              <a:buNone/>
            </a:pPr>
            <a:endParaRPr lang="ru-RU" sz="2000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Clr>
                <a:prstClr val="black">
                  <a:lumMod val="75000"/>
                  <a:lumOff val="25000"/>
                </a:prstClr>
              </a:buCl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Руководитель Кожевникова Эльмира Рафаиловна</a:t>
            </a:r>
          </a:p>
          <a:p>
            <a:pPr marL="0" lvl="0" indent="0">
              <a:buClr>
                <a:prstClr val="black">
                  <a:lumMod val="75000"/>
                  <a:lumOff val="25000"/>
                </a:prstClr>
              </a:buCl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педагог-психолог</a:t>
            </a:r>
            <a:endParaRPr lang="ru-RU" sz="1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b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6017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4346" y="0"/>
            <a:ext cx="6143668" cy="980729"/>
          </a:xfrm>
        </p:spPr>
        <p:txBody>
          <a:bodyPr/>
          <a:lstStyle/>
          <a:p>
            <a:pPr marL="408940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ea typeface="Times New Roman"/>
                <a:cs typeface="Times New Roman"/>
              </a:rPr>
              <a:t>4.«Цвет </a:t>
            </a:r>
            <a:r>
              <a:rPr lang="ru-RU" sz="2400" b="1" dirty="0">
                <a:solidFill>
                  <a:srgbClr val="FF0000"/>
                </a:solidFill>
                <a:ea typeface="Times New Roman"/>
                <a:cs typeface="Times New Roman"/>
              </a:rPr>
              <a:t>сегодняшнего дня</a:t>
            </a:r>
            <a:r>
              <a:rPr lang="ru-RU" sz="2400" b="1" dirty="0" smtClean="0">
                <a:solidFill>
                  <a:srgbClr val="FF0000"/>
                </a:solidFill>
                <a:ea typeface="Times New Roman"/>
                <a:cs typeface="Times New Roman"/>
              </a:rPr>
              <a:t>»</a:t>
            </a:r>
            <a:r>
              <a:rPr lang="ru-RU" sz="2400" b="1" dirty="0">
                <a:solidFill>
                  <a:srgbClr val="FF0000"/>
                </a:solidFill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rgbClr val="FF0000"/>
                </a:solidFill>
                <a:ea typeface="Times New Roman"/>
                <a:cs typeface="Times New Roman"/>
              </a:rPr>
            </a:b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Воспитатель\Desktop\Новая папка\PA2615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571480"/>
            <a:ext cx="3360662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8786"/>
            <a:ext cx="3168352" cy="174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24128" y="198784"/>
            <a:ext cx="3024336" cy="157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</a:pPr>
            <a:r>
              <a:rPr lang="ru-RU" sz="1600" dirty="0">
                <a:solidFill>
                  <a:prstClr val="black"/>
                </a:solidFill>
                <a:ea typeface="Times New Roman"/>
              </a:rPr>
              <a:t>Самыми популярными </a:t>
            </a:r>
            <a:r>
              <a:rPr lang="ru-RU" sz="1600" dirty="0" smtClean="0">
                <a:solidFill>
                  <a:prstClr val="black"/>
                </a:solidFill>
                <a:ea typeface="Times New Roman"/>
              </a:rPr>
              <a:t>являются:</a:t>
            </a:r>
            <a:endParaRPr lang="ru-RU" sz="1600" dirty="0">
              <a:solidFill>
                <a:prstClr val="black"/>
              </a:solidFill>
              <a:ea typeface="Times New Roman"/>
            </a:endParaRPr>
          </a:p>
          <a:p>
            <a:pPr lvl="0" algn="ctr" defTabSz="457200"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</a:pPr>
            <a:r>
              <a:rPr lang="ru-RU" sz="1600" b="1" dirty="0" smtClean="0">
                <a:solidFill>
                  <a:srgbClr val="FF0000"/>
                </a:solidFill>
                <a:ea typeface="Times New Roman"/>
              </a:rPr>
              <a:t>красный</a:t>
            </a:r>
            <a:r>
              <a:rPr lang="ru-RU" sz="1600" dirty="0" smtClean="0">
                <a:solidFill>
                  <a:prstClr val="black"/>
                </a:solidFill>
                <a:ea typeface="Times New Roman"/>
              </a:rPr>
              <a:t>, </a:t>
            </a:r>
            <a:r>
              <a:rPr lang="ru-RU" sz="1600" b="1" dirty="0">
                <a:solidFill>
                  <a:srgbClr val="00B050"/>
                </a:solidFill>
                <a:ea typeface="Times New Roman"/>
              </a:rPr>
              <a:t>зелёный</a:t>
            </a:r>
            <a:r>
              <a:rPr lang="ru-RU" sz="1600" dirty="0">
                <a:solidFill>
                  <a:prstClr val="black"/>
                </a:solidFill>
                <a:ea typeface="Times New Roman"/>
              </a:rPr>
              <a:t>, </a:t>
            </a:r>
            <a:r>
              <a:rPr lang="ru-RU" sz="1600" b="1" dirty="0">
                <a:solidFill>
                  <a:srgbClr val="FFFF00"/>
                </a:solidFill>
                <a:ea typeface="Times New Roman"/>
              </a:rPr>
              <a:t>жёлтый</a:t>
            </a:r>
            <a:r>
              <a:rPr lang="ru-RU" sz="1600" dirty="0">
                <a:solidFill>
                  <a:prstClr val="black"/>
                </a:solidFill>
                <a:ea typeface="Times New Roman"/>
              </a:rPr>
              <a:t>.</a:t>
            </a:r>
          </a:p>
          <a:p>
            <a:pPr lvl="0" algn="ctr" defTabSz="457200"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</a:pPr>
            <a:endParaRPr lang="ru-RU" sz="1600" dirty="0">
              <a:solidFill>
                <a:prstClr val="black"/>
              </a:solidFill>
              <a:ea typeface="Times New Roman"/>
            </a:endParaRPr>
          </a:p>
        </p:txBody>
      </p:sp>
      <p:pic>
        <p:nvPicPr>
          <p:cNvPr id="4098" name="Picture 2" descr="C:\Users\днс\Desktop\Новая папка\PB3016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4572008"/>
            <a:ext cx="3303999" cy="2124000"/>
          </a:xfrm>
          <a:prstGeom prst="rect">
            <a:avLst/>
          </a:prstGeom>
          <a:noFill/>
        </p:spPr>
      </p:pic>
      <p:pic>
        <p:nvPicPr>
          <p:cNvPr id="9" name="Picture 2" descr="C:\Users\днс\Desktop\Новая папка\PB30164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85918" y="3000372"/>
            <a:ext cx="3749313" cy="226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5778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929190" y="285729"/>
            <a:ext cx="3929090" cy="928694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CC3300"/>
                </a:solidFill>
              </a:rPr>
              <a:t>Результаты изучения:</a:t>
            </a:r>
            <a:endParaRPr lang="ru-RU" sz="2400" b="1" dirty="0">
              <a:solidFill>
                <a:srgbClr val="CC33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05263"/>
            <a:ext cx="42640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104456" cy="254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9552" y="332656"/>
            <a:ext cx="33843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Будущий </a:t>
            </a:r>
            <a:r>
              <a:rPr lang="ru-RU" dirty="0">
                <a:solidFill>
                  <a:schemeClr val="bg1"/>
                </a:solidFill>
              </a:rPr>
              <a:t>программист, инженер, учёный, исследователь, лётчик, химик, а так же представитель профессий, непосредственно связанных с огнём.</a:t>
            </a: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024844"/>
            <a:ext cx="439248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572000" y="2024844"/>
            <a:ext cx="43924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Вырастет </a:t>
            </a:r>
            <a:r>
              <a:rPr lang="ru-RU" dirty="0">
                <a:solidFill>
                  <a:srgbClr val="002060"/>
                </a:solidFill>
              </a:rPr>
              <a:t>первоклассный художник, поэт, дизайнер, модельер, фотограф, конструктор, повар, учитель младших классов, врач, ветеринар.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4869160"/>
            <a:ext cx="41044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 будущем работа с глиной, керамикой, камнем. деятельность, связанна с хранением, складированием чего-либо.</a:t>
            </a:r>
          </a:p>
        </p:txBody>
      </p:sp>
    </p:spTree>
    <p:extLst>
      <p:ext uri="{BB962C8B-B14F-4D97-AF65-F5344CB8AC3E}">
        <p14:creationId xmlns:p14="http://schemas.microsoft.com/office/powerpoint/2010/main" xmlns="" val="89405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5784" y="1"/>
            <a:ext cx="9429784" cy="980728"/>
          </a:xfrm>
        </p:spPr>
        <p:txBody>
          <a:bodyPr anchor="t"/>
          <a:lstStyle/>
          <a:p>
            <a:pPr marL="180340"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5. Ребятам предложили прийти в своей любимой по цвету  одежде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2291" name="Picture 3" descr="C:\Users\Воспитатель\Desktop\Новая папка\PA2815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642918"/>
            <a:ext cx="1940323" cy="27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Воспитатель\Desktop\Новая папка\PA2815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768" y="928670"/>
            <a:ext cx="1606773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Воспитатель\Desktop\Новая папка\PA2815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230000"/>
            <a:ext cx="1789618" cy="247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Воспитатель\Desktop\Новая папка\PA28158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3504" y="4214818"/>
            <a:ext cx="1452229" cy="244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Горизонтальный свиток 2"/>
          <p:cNvSpPr/>
          <p:nvPr/>
        </p:nvSpPr>
        <p:spPr>
          <a:xfrm>
            <a:off x="1619672" y="3356992"/>
            <a:ext cx="6048672" cy="902769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580" algn="ctr">
              <a:lnSpc>
                <a:spcPct val="150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00FF"/>
                </a:solidFill>
                <a:ea typeface="Times New Roman"/>
                <a:cs typeface="Times New Roman"/>
              </a:rPr>
              <a:t>Цвет </a:t>
            </a:r>
            <a:r>
              <a:rPr lang="ru-RU" sz="1400" dirty="0">
                <a:solidFill>
                  <a:srgbClr val="0000FF"/>
                </a:solidFill>
                <a:ea typeface="Times New Roman"/>
                <a:cs typeface="Times New Roman"/>
              </a:rPr>
              <a:t>играет огромную роль </a:t>
            </a:r>
            <a:r>
              <a:rPr lang="ru-RU" sz="1400" dirty="0" smtClean="0">
                <a:solidFill>
                  <a:srgbClr val="0000FF"/>
                </a:solidFill>
                <a:ea typeface="Times New Roman"/>
                <a:cs typeface="Times New Roman"/>
              </a:rPr>
              <a:t>в </a:t>
            </a:r>
            <a:r>
              <a:rPr lang="ru-RU" sz="1400" dirty="0">
                <a:solidFill>
                  <a:srgbClr val="0000FF"/>
                </a:solidFill>
                <a:ea typeface="Times New Roman"/>
                <a:cs typeface="Times New Roman"/>
              </a:rPr>
              <a:t>одежде. </a:t>
            </a:r>
            <a:r>
              <a:rPr lang="ru-RU" sz="1400" dirty="0" smtClean="0">
                <a:solidFill>
                  <a:srgbClr val="0000FF"/>
                </a:solidFill>
                <a:ea typeface="Times New Roman"/>
                <a:cs typeface="Times New Roman"/>
              </a:rPr>
              <a:t>                       Он влияет </a:t>
            </a:r>
            <a:r>
              <a:rPr lang="ru-RU" sz="1400" dirty="0">
                <a:solidFill>
                  <a:srgbClr val="0000FF"/>
                </a:solidFill>
                <a:ea typeface="Times New Roman"/>
                <a:cs typeface="Times New Roman"/>
              </a:rPr>
              <a:t>на характер и поведение детей. </a:t>
            </a:r>
            <a:endParaRPr lang="ru-RU" sz="1400" dirty="0">
              <a:solidFill>
                <a:srgbClr val="0000FF"/>
              </a:solidFill>
              <a:effectLst/>
              <a:ea typeface="Times New Roman"/>
              <a:cs typeface="Times New Roman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106" y="4286256"/>
            <a:ext cx="1982002" cy="248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 descr="C:\Users\Воспитатель\Desktop\Новая папка\PA28158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768" y="4214818"/>
            <a:ext cx="1775223" cy="248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Воспитатель\Desktop\Новая папка\PA28159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928670"/>
            <a:ext cx="1993869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598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3"/>
            <a:ext cx="8640960" cy="936103"/>
          </a:xfrm>
        </p:spPr>
        <p:txBody>
          <a:bodyPr anchor="t"/>
          <a:lstStyle/>
          <a:p>
            <a:pPr algn="ct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«Что же означают цвета в одежде?»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Calibri"/>
                <a:ea typeface="Times New Roman"/>
                <a:cs typeface="Times New Roman"/>
              </a:rPr>
              <a:t/>
            </a:r>
            <a:br>
              <a:rPr lang="ru-RU" sz="2800" dirty="0">
                <a:solidFill>
                  <a:schemeClr val="accent6">
                    <a:lumMod val="75000"/>
                  </a:schemeClr>
                </a:solidFill>
                <a:latin typeface="Calibri"/>
                <a:ea typeface="Times New Roman"/>
                <a:cs typeface="Times New Roman"/>
              </a:rPr>
            </a:br>
            <a:r>
              <a:rPr lang="ru-RU" sz="1400" b="1" dirty="0" smtClean="0">
                <a:solidFill>
                  <a:srgbClr val="FF0000"/>
                </a:solidFill>
                <a:latin typeface="+mn-lt"/>
                <a:ea typeface="Times New Roman"/>
                <a:cs typeface="Times New Roman"/>
              </a:rPr>
              <a:t>Выявлены основные цвета: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3315" name="Picture 3" descr="C:\Users\Воспитатель\Desktop\Новая папка\PA3016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03633"/>
            <a:ext cx="2462684" cy="2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Воспитатель\Desktop\Новая папка\PA3016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199" y="836223"/>
            <a:ext cx="2453946" cy="28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Горизонтальный свиток 6"/>
          <p:cNvSpPr/>
          <p:nvPr/>
        </p:nvSpPr>
        <p:spPr>
          <a:xfrm>
            <a:off x="6228184" y="3789040"/>
            <a:ext cx="2915816" cy="1224136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ea typeface="Times New Roman"/>
              </a:rPr>
              <a:t>Зелёный цвет - цвет </a:t>
            </a:r>
            <a:r>
              <a:rPr lang="ru-RU" sz="1400" dirty="0" smtClean="0">
                <a:solidFill>
                  <a:schemeClr val="tx1"/>
                </a:solidFill>
                <a:ea typeface="Times New Roman"/>
              </a:rPr>
              <a:t>души, природы, помогает быть ближе друг к другу.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2555776" y="5445224"/>
            <a:ext cx="3816424" cy="1177288"/>
          </a:xfrm>
          <a:prstGeom prst="horizontalScroll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Одежда голубого цвета успокаивает и помогает прийти в себя, помогает поддерживать общение с аудиторией.</a:t>
            </a:r>
            <a:endParaRPr lang="ru-RU" sz="1400" dirty="0"/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107504" y="3690100"/>
            <a:ext cx="2808312" cy="1179060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Розовый женственный цвет, дарит чудесное настроение, приятно общаться с </a:t>
            </a:r>
            <a:r>
              <a:rPr lang="ru-RU" sz="1400" dirty="0" smtClean="0">
                <a:solidFill>
                  <a:prstClr val="black"/>
                </a:solidFill>
              </a:rPr>
              <a:t>вами.</a:t>
            </a:r>
            <a:endParaRPr lang="ru-RU" sz="1400" dirty="0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1559" y="2205040"/>
            <a:ext cx="1926556" cy="31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6296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2232248" cy="284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1624" y="2435092"/>
            <a:ext cx="2205448" cy="291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 descr="C:\Users\Воспитатель\Desktop\Новая папка\PA3016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204864"/>
            <a:ext cx="2300535" cy="288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Горизонтальный свиток 4"/>
          <p:cNvSpPr/>
          <p:nvPr/>
        </p:nvSpPr>
        <p:spPr>
          <a:xfrm>
            <a:off x="6300192" y="5373216"/>
            <a:ext cx="2664296" cy="1296144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Синий цвет неба и океана. Люди рассудительны и умны.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179512" y="116632"/>
            <a:ext cx="2808312" cy="1008112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У человека хорошая память, ставит цели и добивается их.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3347864" y="980728"/>
            <a:ext cx="2808312" cy="1008112"/>
          </a:xfrm>
          <a:prstGeom prst="horizontalScrol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Человек чувствует себя уверенно. Надо думать куда и когда её надевать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94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85786" y="1"/>
            <a:ext cx="6715172" cy="620688"/>
          </a:xfrm>
        </p:spPr>
        <p:txBody>
          <a:bodyPr anchor="t"/>
          <a:lstStyle/>
          <a:p>
            <a:pPr algn="ctr"/>
            <a:r>
              <a:rPr lang="ru-RU" sz="2200" b="1" dirty="0" smtClean="0">
                <a:solidFill>
                  <a:srgbClr val="993300"/>
                </a:solidFill>
              </a:rPr>
              <a:t>Т</a:t>
            </a:r>
            <a:r>
              <a:rPr lang="ru-RU" sz="2200" b="1" dirty="0" smtClean="0">
                <a:solidFill>
                  <a:srgbClr val="F11AF6"/>
                </a:solidFill>
              </a:rPr>
              <a:t>а</a:t>
            </a:r>
            <a:r>
              <a:rPr lang="ru-RU" sz="2200" b="1" dirty="0" smtClean="0">
                <a:solidFill>
                  <a:srgbClr val="69F9F9"/>
                </a:solidFill>
              </a:rPr>
              <a:t>б</a:t>
            </a:r>
            <a:r>
              <a:rPr lang="ru-RU" sz="2200" b="1" dirty="0" smtClean="0">
                <a:solidFill>
                  <a:srgbClr val="9900CC"/>
                </a:solidFill>
              </a:rPr>
              <a:t>л</a:t>
            </a:r>
            <a:r>
              <a:rPr lang="ru-RU" sz="2200" b="1" dirty="0" smtClean="0">
                <a:solidFill>
                  <a:srgbClr val="FFFF00"/>
                </a:solidFill>
              </a:rPr>
              <a:t>и</a:t>
            </a:r>
            <a:r>
              <a:rPr lang="ru-RU" sz="2200" b="1" dirty="0" smtClean="0">
                <a:solidFill>
                  <a:srgbClr val="0000FF"/>
                </a:solidFill>
              </a:rPr>
              <a:t>ц</a:t>
            </a:r>
            <a:r>
              <a:rPr lang="ru-RU" sz="2200" b="1" dirty="0" smtClean="0">
                <a:solidFill>
                  <a:srgbClr val="FF0000"/>
                </a:solidFill>
              </a:rPr>
              <a:t>а</a:t>
            </a:r>
            <a:r>
              <a:rPr lang="ru-RU" sz="2200" b="1" dirty="0" smtClean="0">
                <a:solidFill>
                  <a:srgbClr val="993300"/>
                </a:solidFill>
              </a:rPr>
              <a:t> </a:t>
            </a:r>
            <a:r>
              <a:rPr lang="ru-RU" sz="2200" b="1" dirty="0" smtClean="0">
                <a:solidFill>
                  <a:srgbClr val="69F9F9"/>
                </a:solidFill>
              </a:rPr>
              <a:t>с</a:t>
            </a:r>
            <a:r>
              <a:rPr lang="ru-RU" sz="2200" b="1" dirty="0" smtClean="0">
                <a:solidFill>
                  <a:srgbClr val="FFFF00"/>
                </a:solidFill>
              </a:rPr>
              <a:t>о</a:t>
            </a:r>
            <a:r>
              <a:rPr lang="ru-RU" sz="2200" b="1" dirty="0" smtClean="0"/>
              <a:t>ч</a:t>
            </a:r>
            <a:r>
              <a:rPr lang="ru-RU" sz="2200" b="1" dirty="0" smtClean="0">
                <a:solidFill>
                  <a:srgbClr val="FF0000"/>
                </a:solidFill>
              </a:rPr>
              <a:t>е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т</a:t>
            </a:r>
            <a:r>
              <a:rPr lang="ru-RU" sz="2200" b="1" dirty="0" smtClean="0">
                <a:solidFill>
                  <a:srgbClr val="F11AF6"/>
                </a:solidFill>
              </a:rPr>
              <a:t>а</a:t>
            </a:r>
            <a:r>
              <a:rPr lang="ru-RU" sz="2200" b="1" dirty="0" smtClean="0">
                <a:solidFill>
                  <a:srgbClr val="00B0F0"/>
                </a:solidFill>
              </a:rPr>
              <a:t>н</a:t>
            </a:r>
            <a:r>
              <a:rPr lang="ru-RU" sz="2200" b="1" dirty="0" smtClean="0">
                <a:solidFill>
                  <a:schemeClr val="accent6">
                    <a:lumMod val="75000"/>
                  </a:schemeClr>
                </a:solidFill>
              </a:rPr>
              <a:t>и</a:t>
            </a:r>
            <a:r>
              <a:rPr lang="ru-RU" sz="2200" b="1" dirty="0" smtClean="0">
                <a:solidFill>
                  <a:srgbClr val="C00000"/>
                </a:solidFill>
              </a:rPr>
              <a:t>я</a:t>
            </a:r>
            <a:r>
              <a:rPr lang="ru-RU" sz="2200" b="1" dirty="0" smtClean="0">
                <a:solidFill>
                  <a:srgbClr val="F11AF6"/>
                </a:solidFill>
              </a:rPr>
              <a:t> м</a:t>
            </a:r>
            <a:r>
              <a:rPr lang="ru-RU" sz="2200" b="1" dirty="0" smtClean="0">
                <a:solidFill>
                  <a:srgbClr val="FFFF00"/>
                </a:solidFill>
              </a:rPr>
              <a:t>о</a:t>
            </a:r>
            <a:r>
              <a:rPr lang="ru-RU" sz="2200" b="1" dirty="0" smtClean="0">
                <a:solidFill>
                  <a:srgbClr val="0070C0"/>
                </a:solidFill>
              </a:rPr>
              <a:t>д</a:t>
            </a:r>
            <a:r>
              <a:rPr lang="ru-RU" sz="2200" b="1" dirty="0" smtClean="0">
                <a:solidFill>
                  <a:srgbClr val="FF0000"/>
                </a:solidFill>
              </a:rPr>
              <a:t>н</a:t>
            </a:r>
            <a:r>
              <a:rPr lang="ru-RU" sz="2200" b="1" dirty="0" smtClean="0">
                <a:solidFill>
                  <a:srgbClr val="00B0F0"/>
                </a:solidFill>
              </a:rPr>
              <a:t>ы</a:t>
            </a:r>
            <a:r>
              <a:rPr lang="ru-RU" sz="2200" b="1" dirty="0" smtClean="0">
                <a:solidFill>
                  <a:srgbClr val="002060"/>
                </a:solidFill>
              </a:rPr>
              <a:t>х </a:t>
            </a:r>
            <a:r>
              <a:rPr lang="ru-RU" sz="2200" b="1" dirty="0" smtClean="0">
                <a:solidFill>
                  <a:schemeClr val="accent6">
                    <a:lumMod val="75000"/>
                  </a:schemeClr>
                </a:solidFill>
              </a:rPr>
              <a:t>ц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</a:rPr>
              <a:t>в</a:t>
            </a:r>
            <a:r>
              <a:rPr lang="ru-RU" sz="2200" b="1" dirty="0" smtClean="0">
                <a:solidFill>
                  <a:srgbClr val="FFFF00"/>
                </a:solidFill>
              </a:rPr>
              <a:t>е</a:t>
            </a:r>
            <a:r>
              <a:rPr lang="ru-RU" sz="2200" b="1" dirty="0" smtClean="0">
                <a:solidFill>
                  <a:srgbClr val="00B0F0"/>
                </a:solidFill>
              </a:rPr>
              <a:t>т</a:t>
            </a:r>
            <a:r>
              <a:rPr lang="ru-RU" sz="2200" b="1" dirty="0" smtClean="0">
                <a:solidFill>
                  <a:srgbClr val="FF0000"/>
                </a:solidFill>
              </a:rPr>
              <a:t>о</a:t>
            </a:r>
            <a:r>
              <a:rPr lang="ru-RU" sz="2200" b="1" dirty="0" smtClean="0">
                <a:solidFill>
                  <a:srgbClr val="666699"/>
                </a:solidFill>
              </a:rPr>
              <a:t>в</a:t>
            </a:r>
            <a:endParaRPr lang="ru-RU" sz="2200" b="1" dirty="0">
              <a:solidFill>
                <a:srgbClr val="666699"/>
              </a:solidFill>
            </a:endParaRPr>
          </a:p>
        </p:txBody>
      </p:sp>
      <p:pic>
        <p:nvPicPr>
          <p:cNvPr id="1026" name="Picture 2" descr="C:\Users\днс\Desktop\IMG_14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702" y="3571876"/>
            <a:ext cx="2259121" cy="3024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00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7" name="Picture 3" descr="C:\Users\днс\Desktop\IMG_12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929066"/>
            <a:ext cx="2195342" cy="265270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 descr="C:\Users\днс\Desktop\IMG_12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500042"/>
            <a:ext cx="1704214" cy="316800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C:\Users\днс\Desktop\SDC100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54368" y="4143380"/>
            <a:ext cx="3017830" cy="24258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9" y="698950"/>
            <a:ext cx="4123465" cy="3240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 descr="C:\Users\днс\Desktop\DSCN33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58082" y="142852"/>
            <a:ext cx="1500198" cy="314470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11AF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7057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767564">
            <a:off x="3275184" y="-10956"/>
            <a:ext cx="714338" cy="714338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28860" y="1"/>
            <a:ext cx="5643602" cy="614993"/>
          </a:xfrm>
        </p:spPr>
        <p:txBody>
          <a:bodyPr anchor="t"/>
          <a:lstStyle/>
          <a:p>
            <a:pPr indent="449580"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FF"/>
                </a:solidFill>
              </a:rPr>
              <a:t>6. Эксперимент </a:t>
            </a:r>
            <a:br>
              <a:rPr lang="ru-RU" sz="2400" b="1" dirty="0" smtClean="0">
                <a:solidFill>
                  <a:srgbClr val="0000FF"/>
                </a:solidFill>
              </a:rPr>
            </a:br>
            <a:endParaRPr lang="ru-RU" sz="1400" b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1029" name="Picture 5" descr="C:\Users\Воспитатель\Desktop\Новая папка\PA2114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488" y="1142984"/>
            <a:ext cx="2091577" cy="25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Воспитатель\Desktop\Новая папка\PA2115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2132" y="714356"/>
            <a:ext cx="2088232" cy="250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Воспитатель\Desktop\Новая папка\PA211562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85728"/>
            <a:ext cx="2214578" cy="236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олна 6"/>
          <p:cNvSpPr/>
          <p:nvPr/>
        </p:nvSpPr>
        <p:spPr>
          <a:xfrm>
            <a:off x="2428860" y="4857760"/>
            <a:ext cx="4286280" cy="1643050"/>
          </a:xfrm>
          <a:prstGeom prst="wav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dirty="0" smtClean="0">
                <a:solidFill>
                  <a:srgbClr val="002060"/>
                </a:solidFill>
                <a:ea typeface="Times New Roman"/>
                <a:cs typeface="Times New Roman"/>
              </a:rPr>
              <a:t>Пили </a:t>
            </a:r>
            <a:r>
              <a:rPr lang="ru-RU" sz="1600" dirty="0">
                <a:solidFill>
                  <a:srgbClr val="002060"/>
                </a:solidFill>
                <a:ea typeface="Times New Roman"/>
                <a:cs typeface="Times New Roman"/>
              </a:rPr>
              <a:t>чай из чашек, возле которых лежали коробки </a:t>
            </a:r>
            <a:r>
              <a:rPr lang="ru-RU" sz="1600" b="1" dirty="0">
                <a:solidFill>
                  <a:srgbClr val="FFFF00"/>
                </a:solidFill>
                <a:ea typeface="Times New Roman"/>
                <a:cs typeface="Times New Roman"/>
              </a:rPr>
              <a:t>желтого</a:t>
            </a:r>
            <a:r>
              <a:rPr lang="ru-RU" sz="1600" dirty="0">
                <a:solidFill>
                  <a:srgbClr val="002060"/>
                </a:solidFill>
                <a:ea typeface="Times New Roman"/>
                <a:cs typeface="Times New Roman"/>
              </a:rPr>
              <a:t>, </a:t>
            </a:r>
            <a:r>
              <a:rPr lang="ru-RU" sz="1600" b="1" dirty="0">
                <a:solidFill>
                  <a:srgbClr val="FF0000"/>
                </a:solidFill>
                <a:ea typeface="Times New Roman"/>
                <a:cs typeface="Times New Roman"/>
              </a:rPr>
              <a:t>красного</a:t>
            </a:r>
            <a:r>
              <a:rPr lang="ru-RU" sz="1600" dirty="0">
                <a:solidFill>
                  <a:srgbClr val="002060"/>
                </a:solidFill>
                <a:ea typeface="Times New Roman"/>
                <a:cs typeface="Times New Roman"/>
              </a:rPr>
              <a:t>, </a:t>
            </a:r>
            <a:r>
              <a:rPr lang="ru-RU" sz="1600" b="1" dirty="0">
                <a:solidFill>
                  <a:srgbClr val="00B0F0"/>
                </a:solidFill>
                <a:ea typeface="Times New Roman"/>
                <a:cs typeface="Times New Roman"/>
              </a:rPr>
              <a:t>голубого</a:t>
            </a:r>
            <a:r>
              <a:rPr lang="ru-RU" sz="1600" dirty="0">
                <a:solidFill>
                  <a:srgbClr val="002060"/>
                </a:solidFill>
                <a:ea typeface="Times New Roman"/>
                <a:cs typeface="Times New Roman"/>
              </a:rPr>
              <a:t> и </a:t>
            </a:r>
            <a:r>
              <a:rPr lang="ru-RU" sz="1600" b="1" dirty="0">
                <a:solidFill>
                  <a:srgbClr val="993300"/>
                </a:solidFill>
                <a:ea typeface="Times New Roman"/>
                <a:cs typeface="Times New Roman"/>
              </a:rPr>
              <a:t>коричневого</a:t>
            </a:r>
            <a:r>
              <a:rPr lang="ru-RU" sz="1600" dirty="0">
                <a:solidFill>
                  <a:srgbClr val="002060"/>
                </a:solidFill>
                <a:ea typeface="Times New Roman"/>
                <a:cs typeface="Times New Roman"/>
              </a:rPr>
              <a:t> цветов.</a:t>
            </a:r>
            <a:br>
              <a:rPr lang="ru-RU" sz="1600" dirty="0">
                <a:solidFill>
                  <a:srgbClr val="002060"/>
                </a:solidFill>
                <a:ea typeface="Times New Roman"/>
                <a:cs typeface="Times New Roman"/>
              </a:rPr>
            </a:b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1033" name="Picture 9" descr="C:\Users\Воспитатель\Desktop\Новая папка\PA21152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6" y="3429000"/>
            <a:ext cx="2086354" cy="24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днс\Desktop\SDC1000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4143380"/>
            <a:ext cx="2097046" cy="248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8900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Воспитатель\Desktop\Новая папка\PA2115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248" y="564764"/>
            <a:ext cx="2212375" cy="286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 со стрелкой вверх 3"/>
          <p:cNvSpPr/>
          <p:nvPr/>
        </p:nvSpPr>
        <p:spPr>
          <a:xfrm>
            <a:off x="173088" y="3429000"/>
            <a:ext cx="2454696" cy="792088"/>
          </a:xfrm>
          <a:prstGeom prst="up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00"/>
                </a:solidFill>
                <a:ea typeface="Times New Roman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ea typeface="Times New Roman"/>
              </a:rPr>
              <a:t>мягкий, нежный, лимонный</a:t>
            </a:r>
            <a:endParaRPr lang="ru-RU" sz="1400" dirty="0"/>
          </a:p>
        </p:txBody>
      </p:sp>
      <p:sp>
        <p:nvSpPr>
          <p:cNvPr id="5" name="Выноска со стрелкой вверх 4"/>
          <p:cNvSpPr/>
          <p:nvPr/>
        </p:nvSpPr>
        <p:spPr>
          <a:xfrm>
            <a:off x="3347864" y="3428999"/>
            <a:ext cx="2304256" cy="792089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ea typeface="Times New Roman"/>
              </a:rPr>
              <a:t>сладкий, клубничный, </a:t>
            </a:r>
            <a:r>
              <a:rPr lang="ru-RU" sz="1400" dirty="0" smtClean="0">
                <a:solidFill>
                  <a:schemeClr val="bg1"/>
                </a:solidFill>
                <a:ea typeface="Times New Roman"/>
              </a:rPr>
              <a:t>малиновый.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4027" y="600327"/>
            <a:ext cx="2016223" cy="2852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7429" y="4519802"/>
            <a:ext cx="2073982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 descr="C:\Users\Воспитатель\Desktop\Новая папка\PA2115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66589"/>
            <a:ext cx="1941091" cy="288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ыноска со стрелкой вправо 6"/>
          <p:cNvSpPr/>
          <p:nvPr/>
        </p:nvSpPr>
        <p:spPr>
          <a:xfrm>
            <a:off x="173087" y="5088497"/>
            <a:ext cx="1924342" cy="1634480"/>
          </a:xfrm>
          <a:prstGeom prst="rightArrowCallout">
            <a:avLst/>
          </a:prstGeom>
          <a:solidFill>
            <a:srgbClr val="99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FFC000"/>
                </a:solidFill>
                <a:latin typeface="Times New Roman"/>
                <a:ea typeface="Times New Roman"/>
              </a:rPr>
              <a:t>горький, шоколад, крепкий.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9" name="Выноска со стрелкой вверх 8"/>
          <p:cNvSpPr/>
          <p:nvPr/>
        </p:nvSpPr>
        <p:spPr>
          <a:xfrm>
            <a:off x="6012160" y="3455842"/>
            <a:ext cx="2304256" cy="765246"/>
          </a:xfrm>
          <a:prstGeom prst="upArrowCallout">
            <a:avLst/>
          </a:prstGeom>
          <a:solidFill>
            <a:srgbClr val="69F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ea typeface="Times New Roman"/>
              </a:rPr>
              <a:t>свежий, соленый, прохлада, терпкий.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3" name="Облако 12"/>
          <p:cNvSpPr/>
          <p:nvPr/>
        </p:nvSpPr>
        <p:spPr>
          <a:xfrm>
            <a:off x="5148064" y="4653136"/>
            <a:ext cx="3528392" cy="1944216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C00000"/>
                </a:solidFill>
                <a:ea typeface="Times New Roman"/>
              </a:rPr>
              <a:t>чай во всех чашках был </a:t>
            </a:r>
            <a:r>
              <a:rPr lang="ru-RU" sz="1600" u="sng" dirty="0">
                <a:solidFill>
                  <a:srgbClr val="C00000"/>
                </a:solidFill>
                <a:ea typeface="Times New Roman"/>
              </a:rPr>
              <a:t>одинаковый, без различных добавок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009443" y="1"/>
            <a:ext cx="7125113" cy="600326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Результаты эксперимента: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854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Новая_с_О.И\ФОНЫ\1264692529_slgg_2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3" descr="C:\Users\днс\Desktop\SDC100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85728"/>
            <a:ext cx="2857520" cy="252001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 descr="C:\Users\днс\Desktop\IMG_117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214290"/>
            <a:ext cx="1825716" cy="2556000"/>
          </a:xfrm>
          <a:prstGeom prst="rect">
            <a:avLst/>
          </a:prstGeom>
          <a:ln w="38100" cap="sq">
            <a:solidFill>
              <a:srgbClr val="99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 descr="C:\Users\днс\Desktop\SDC1004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26" y="214290"/>
            <a:ext cx="2214578" cy="264299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7" descr="C:\Users\днс\Desktop\SDC1004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3786190"/>
            <a:ext cx="2143140" cy="285752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8" descr="C:\Users\днс\Desktop\SDC1003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14744" y="3714752"/>
            <a:ext cx="2214578" cy="2979374"/>
          </a:xfrm>
          <a:prstGeom prst="rect">
            <a:avLst/>
          </a:prstGeom>
          <a:ln w="38100" cap="sq">
            <a:solidFill>
              <a:srgbClr val="F11AF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5" descr="C:\Users\днс\Desktop\SDC1004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00826" y="3667126"/>
            <a:ext cx="2286016" cy="3048021"/>
          </a:xfrm>
          <a:prstGeom prst="rect">
            <a:avLst/>
          </a:prstGeom>
          <a:ln w="38100" cap="sq">
            <a:solidFill>
              <a:srgbClr val="69F9F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142976" y="2967335"/>
            <a:ext cx="71438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 сестрой Наташей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rebuchet MS"/>
              </a:rPr>
              <a:t> делаем красивые, разноцветные бусы, а из бусинок чудесные картины </a:t>
            </a: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52" y="260648"/>
            <a:ext cx="8993842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14414" y="2143116"/>
            <a:ext cx="5572164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indent="449580" algn="ctr">
              <a:lnSpc>
                <a:spcPct val="150000"/>
              </a:lnSpc>
              <a:spcAft>
                <a:spcPts val="0"/>
              </a:spcAft>
            </a:pPr>
            <a:r>
              <a:rPr lang="ru-RU" sz="1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Times New Roman"/>
                <a:cs typeface="Times New Roman"/>
              </a:rPr>
              <a:t>Цвет влияет</a:t>
            </a:r>
            <a:r>
              <a:rPr lang="ru-RU" sz="1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Times New Roman"/>
                <a:cs typeface="Times New Roman"/>
              </a:rPr>
              <a:t>, </a:t>
            </a:r>
            <a:r>
              <a:rPr lang="ru-RU" sz="1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Times New Roman"/>
                <a:cs typeface="Times New Roman"/>
              </a:rPr>
              <a:t>на </a:t>
            </a:r>
            <a:r>
              <a:rPr lang="ru-RU" sz="1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Times New Roman"/>
                <a:cs typeface="Times New Roman"/>
              </a:rPr>
              <a:t>наши </a:t>
            </a:r>
            <a:r>
              <a:rPr lang="ru-RU" sz="1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Times New Roman"/>
                <a:cs typeface="Times New Roman"/>
              </a:rPr>
              <a:t>чувства,  </a:t>
            </a:r>
            <a:r>
              <a:rPr lang="ru-RU" sz="1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Times New Roman"/>
                <a:cs typeface="Times New Roman"/>
              </a:rPr>
              <a:t>настроения, характер, и даже </a:t>
            </a:r>
            <a:r>
              <a:rPr lang="ru-RU" sz="1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Times New Roman"/>
                <a:cs typeface="Times New Roman"/>
              </a:rPr>
              <a:t>на здоровье.</a:t>
            </a:r>
            <a:endParaRPr lang="ru-RU" sz="16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ea typeface="Times New Roman"/>
              <a:cs typeface="Times New Roman"/>
            </a:endParaRPr>
          </a:p>
          <a:p>
            <a:pPr indent="449580" algn="ctr">
              <a:lnSpc>
                <a:spcPct val="150000"/>
              </a:lnSpc>
              <a:spcAft>
                <a:spcPts val="0"/>
              </a:spcAft>
            </a:pPr>
            <a:r>
              <a:rPr lang="ru-RU" sz="1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Times New Roman"/>
                <a:cs typeface="Times New Roman"/>
              </a:rPr>
              <a:t>Теперь </a:t>
            </a:r>
            <a:r>
              <a:rPr lang="ru-RU" sz="1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Times New Roman"/>
                <a:cs typeface="Times New Roman"/>
              </a:rPr>
              <a:t>я смогу </a:t>
            </a:r>
            <a:r>
              <a:rPr lang="ru-RU" sz="1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Times New Roman"/>
                <a:cs typeface="Times New Roman"/>
              </a:rPr>
              <a:t>красиво одеваться, привлекательно выглядеть и быть </a:t>
            </a:r>
            <a:r>
              <a:rPr lang="ru-RU" sz="1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Times New Roman"/>
                <a:cs typeface="Times New Roman"/>
              </a:rPr>
              <a:t>всегда          в </a:t>
            </a:r>
            <a:r>
              <a:rPr lang="ru-RU" sz="1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Times New Roman"/>
                <a:cs typeface="Times New Roman"/>
              </a:rPr>
              <a:t>хорошем настроении</a:t>
            </a:r>
            <a:r>
              <a:rPr lang="ru-RU" sz="1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Times New Roman"/>
                <a:cs typeface="Times New Roman"/>
              </a:rPr>
              <a:t>.</a:t>
            </a:r>
            <a:endParaRPr lang="ru-RU" sz="16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418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000" y="99000"/>
            <a:ext cx="8880000" cy="66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4788024" y="4293096"/>
            <a:ext cx="4104456" cy="2465904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449580" algn="ctr">
              <a:lnSpc>
                <a:spcPct val="15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C00000"/>
                </a:solidFill>
                <a:ea typeface="Times New Roman"/>
                <a:cs typeface="Times New Roman"/>
              </a:rPr>
              <a:t>Осень</a:t>
            </a:r>
            <a:r>
              <a:rPr lang="ru-RU" sz="1400" b="1" dirty="0">
                <a:solidFill>
                  <a:srgbClr val="C00000"/>
                </a:solidFill>
                <a:ea typeface="Times New Roman"/>
                <a:cs typeface="Times New Roman"/>
              </a:rPr>
              <a:t>. Какая красивая листва! Почти все цвета  радуги. </a:t>
            </a:r>
            <a:r>
              <a:rPr lang="ru-RU" sz="1400" b="1" dirty="0" smtClean="0">
                <a:solidFill>
                  <a:srgbClr val="C00000"/>
                </a:solidFill>
                <a:ea typeface="Times New Roman"/>
                <a:cs typeface="Times New Roman"/>
              </a:rPr>
              <a:t>               Человек </a:t>
            </a:r>
            <a:r>
              <a:rPr lang="ru-RU" sz="1400" b="1" dirty="0">
                <a:solidFill>
                  <a:srgbClr val="C00000"/>
                </a:solidFill>
                <a:ea typeface="Times New Roman"/>
                <a:cs typeface="Times New Roman"/>
              </a:rPr>
              <a:t>видит мир в цветах, цвет присутствует везде.</a:t>
            </a:r>
            <a:endParaRPr lang="ru-RU" sz="1400" b="1" dirty="0">
              <a:solidFill>
                <a:srgbClr val="C00000"/>
              </a:solidFill>
              <a:effectLst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084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8113"/>
            <a:ext cx="8802131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5" y="2339975"/>
            <a:ext cx="5472608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0506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221" y="188640"/>
            <a:ext cx="8841303" cy="626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931" y="2535238"/>
            <a:ext cx="8212137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7131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000" y="153000"/>
            <a:ext cx="8736000" cy="65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Users\Воспитатель\Desktop\Новая папка\PA281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3240" y="1214422"/>
            <a:ext cx="2714644" cy="37080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11AF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олна 1"/>
          <p:cNvSpPr/>
          <p:nvPr/>
        </p:nvSpPr>
        <p:spPr>
          <a:xfrm>
            <a:off x="827583" y="153000"/>
            <a:ext cx="7416825" cy="899736"/>
          </a:xfrm>
          <a:prstGeom prst="wave">
            <a:avLst/>
          </a:prstGeom>
          <a:solidFill>
            <a:schemeClr val="bg2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00FF"/>
                </a:solidFill>
                <a:ea typeface="Times New Roman"/>
              </a:rPr>
              <a:t>Мне нравится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ea typeface="Times New Roman"/>
              </a:rPr>
              <a:t>– </a:t>
            </a:r>
            <a:r>
              <a:rPr lang="ru-RU" sz="1400" b="1" dirty="0">
                <a:solidFill>
                  <a:srgbClr val="F11AF6"/>
                </a:solidFill>
                <a:ea typeface="Times New Roman"/>
              </a:rPr>
              <a:t>розовый цвет</a:t>
            </a:r>
            <a:r>
              <a:rPr lang="ru-RU" sz="1400" b="1" dirty="0">
                <a:solidFill>
                  <a:srgbClr val="0000FF"/>
                </a:solidFill>
                <a:ea typeface="Times New Roman"/>
              </a:rPr>
              <a:t>. А подружке Маргарите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ea typeface="Times New Roman"/>
              </a:rPr>
              <a:t>– </a:t>
            </a:r>
            <a:r>
              <a:rPr lang="ru-RU" sz="1400" b="1" dirty="0">
                <a:solidFill>
                  <a:srgbClr val="FFFF00"/>
                </a:solidFill>
                <a:ea typeface="Times New Roman"/>
              </a:rPr>
              <a:t>желтый. </a:t>
            </a:r>
            <a:r>
              <a:rPr lang="ru-RU" sz="1400" b="1" dirty="0" smtClean="0">
                <a:solidFill>
                  <a:srgbClr val="FFFF00"/>
                </a:solidFill>
                <a:ea typeface="Times New Roman"/>
              </a:rPr>
              <a:t>                    </a:t>
            </a:r>
            <a:r>
              <a:rPr lang="ru-RU" sz="1400" b="1" dirty="0" smtClean="0">
                <a:solidFill>
                  <a:srgbClr val="0000FF"/>
                </a:solidFill>
                <a:ea typeface="Times New Roman"/>
              </a:rPr>
              <a:t>Оказывается</a:t>
            </a:r>
            <a:r>
              <a:rPr lang="ru-RU" sz="1400" b="1" dirty="0">
                <a:solidFill>
                  <a:srgbClr val="0000FF"/>
                </a:solidFill>
                <a:ea typeface="Times New Roman"/>
              </a:rPr>
              <a:t>, у каждого человека есть свой любимый </a:t>
            </a:r>
            <a:r>
              <a:rPr lang="ru-RU" sz="1400" b="1" dirty="0" smtClean="0">
                <a:solidFill>
                  <a:srgbClr val="0000FF"/>
                </a:solidFill>
                <a:ea typeface="Times New Roman"/>
              </a:rPr>
              <a:t>цвет.</a:t>
            </a:r>
            <a:endParaRPr lang="ru-RU" sz="1400" b="1" dirty="0">
              <a:solidFill>
                <a:srgbClr val="0000FF"/>
              </a:solidFill>
            </a:endParaRPr>
          </a:p>
        </p:txBody>
      </p:sp>
      <p:pic>
        <p:nvPicPr>
          <p:cNvPr id="1026" name="Picture 2" descr="C:\Users\днс\Desktop\Новая папка\PB30164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2714620"/>
            <a:ext cx="1994706" cy="37080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9333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75" y="309535"/>
            <a:ext cx="8766650" cy="654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57620" y="2492896"/>
            <a:ext cx="4429156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00FF"/>
                </a:solidFill>
                <a:ea typeface="Times New Roman"/>
              </a:rPr>
              <a:t>Каждый </a:t>
            </a:r>
            <a:r>
              <a:rPr lang="ru-RU" sz="1600" b="1" dirty="0">
                <a:solidFill>
                  <a:srgbClr val="F11AF6"/>
                </a:solidFill>
                <a:ea typeface="Times New Roman"/>
              </a:rPr>
              <a:t>цвет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ea typeface="Times New Roman"/>
              </a:rPr>
              <a:t>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ea typeface="Times New Roman"/>
              </a:rPr>
              <a:t>имеет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ea typeface="Times New Roman"/>
              </a:rPr>
              <a:t> </a:t>
            </a:r>
            <a:r>
              <a:rPr lang="ru-RU" sz="1600" b="1" dirty="0">
                <a:solidFill>
                  <a:srgbClr val="CC3300"/>
                </a:solidFill>
                <a:ea typeface="Times New Roman"/>
              </a:rPr>
              <a:t>свое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a typeface="Times New Roman"/>
              </a:rPr>
              <a:t>значение.</a:t>
            </a:r>
          </a:p>
          <a:p>
            <a:pPr indent="449580" algn="ctr">
              <a:lnSpc>
                <a:spcPct val="15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Нет </a:t>
            </a:r>
            <a:r>
              <a:rPr lang="ru-RU" sz="1600" b="1" dirty="0">
                <a:solidFill>
                  <a:srgbClr val="002060"/>
                </a:solidFill>
                <a:ea typeface="Times New Roman"/>
                <a:cs typeface="Times New Roman"/>
              </a:rPr>
              <a:t>ярких красок в природе, у человека меняется настроение.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a typeface="Times New Roman"/>
                <a:cs typeface="Times New Roman"/>
              </a:rPr>
              <a:t>                     В пасмурный день мы чувствуем себя плохо,  и  мир нам кажется неприветливым.                                       </a:t>
            </a:r>
            <a:r>
              <a:rPr lang="ru-RU" sz="1600" b="1" dirty="0" smtClean="0">
                <a:ea typeface="Times New Roman"/>
                <a:cs typeface="Times New Roman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ea typeface="Times New Roman"/>
                <a:cs typeface="Times New Roman"/>
              </a:rPr>
              <a:t>В солнечную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ea typeface="Times New Roman"/>
                <a:cs typeface="Times New Roman"/>
              </a:rPr>
              <a:t>погоду</a:t>
            </a:r>
            <a:r>
              <a:rPr lang="ru-RU" sz="1600" b="1" dirty="0" smtClean="0">
                <a:solidFill>
                  <a:srgbClr val="CC3300"/>
                </a:solidFill>
                <a:ea typeface="Times New Roman"/>
                <a:cs typeface="Times New Roman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ea typeface="Times New Roman"/>
                <a:cs typeface="Times New Roman"/>
              </a:rPr>
              <a:t>хочется      </a:t>
            </a:r>
            <a:r>
              <a:rPr lang="ru-RU" sz="1600" b="1" dirty="0" smtClean="0">
                <a:solidFill>
                  <a:srgbClr val="0000FF"/>
                </a:solidFill>
                <a:ea typeface="Times New Roman"/>
                <a:cs typeface="Times New Roman"/>
              </a:rPr>
              <a:t>        </a:t>
            </a:r>
            <a:r>
              <a:rPr lang="ru-RU" sz="1600" b="1" dirty="0">
                <a:solidFill>
                  <a:srgbClr val="0000FF"/>
                </a:solidFill>
                <a:ea typeface="Times New Roman"/>
                <a:cs typeface="Times New Roman"/>
              </a:rPr>
              <a:t>всем </a:t>
            </a:r>
            <a:r>
              <a:rPr lang="ru-RU" sz="1600" b="1" dirty="0">
                <a:solidFill>
                  <a:srgbClr val="F11AF6"/>
                </a:solidFill>
                <a:ea typeface="Times New Roman"/>
                <a:cs typeface="Times New Roman"/>
              </a:rPr>
              <a:t>улыбаться.</a:t>
            </a:r>
            <a:r>
              <a:rPr lang="ru-RU" sz="1600" b="1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endParaRPr lang="ru-RU" sz="1400" b="1" dirty="0">
              <a:solidFill>
                <a:schemeClr val="accent6">
                  <a:lumMod val="75000"/>
                </a:schemeClr>
              </a:solidFill>
              <a:ea typeface="Times New Roman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7175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Новая_с_О.И\126 фоны для презентаций\Рисунок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9215909" cy="6858000"/>
          </a:xfrm>
          <a:prstGeom prst="rect">
            <a:avLst/>
          </a:prstGeom>
          <a:noFill/>
        </p:spPr>
      </p:pic>
      <p:pic>
        <p:nvPicPr>
          <p:cNvPr id="1027" name="Picture 3" descr="C:\Users\днс\Desktop\PC0116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285728"/>
            <a:ext cx="1928826" cy="265065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днс\Desktop\PC01166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1" y="3071811"/>
            <a:ext cx="3214709" cy="2643206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C:\Users\днс\Desktop\PB30166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14289"/>
            <a:ext cx="2857520" cy="2719905"/>
          </a:xfrm>
          <a:prstGeom prst="rect">
            <a:avLst/>
          </a:prstGeom>
          <a:ln w="381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6" descr="C:\Users\днс\Desktop\ОДАР ФОТО\P922140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72264" y="214290"/>
            <a:ext cx="2414139" cy="263040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Скругленный прямоугольник 9"/>
          <p:cNvSpPr/>
          <p:nvPr/>
        </p:nvSpPr>
        <p:spPr>
          <a:xfrm>
            <a:off x="3714744" y="5943600"/>
            <a:ext cx="5429256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FF"/>
                </a:solidFill>
              </a:rPr>
              <a:t>Глаз человека способен различать много в мире красок и их оттенков</a:t>
            </a:r>
            <a:r>
              <a:rPr lang="ru-RU" sz="1400" b="1" smtClean="0">
                <a:solidFill>
                  <a:srgbClr val="0000FF"/>
                </a:solidFill>
              </a:rPr>
              <a:t>.            </a:t>
            </a:r>
            <a:r>
              <a:rPr lang="ru-RU" sz="1400" b="1" smtClean="0">
                <a:solidFill>
                  <a:srgbClr val="0000FF"/>
                </a:solidFill>
              </a:rPr>
              <a:t>                              </a:t>
            </a:r>
            <a:r>
              <a:rPr lang="ru-RU" sz="1400" b="1" dirty="0" smtClean="0">
                <a:solidFill>
                  <a:srgbClr val="FF0000"/>
                </a:solidFill>
              </a:rPr>
              <a:t>Влияние цвета на человека очень велико.</a:t>
            </a:r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http://www.nn.ru/users/foto/243700-2011-02-09-glaz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20872340">
            <a:off x="2684276" y="3570381"/>
            <a:ext cx="2164209" cy="1301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://3.bp.blogspot.com/-eOQBbfXIFEQ/TkhlKpiuswI/AAAAAAAABUc/mL7ON4jiyic/s1600/radial_rainbow-normal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20121085">
            <a:off x="150458" y="4811061"/>
            <a:ext cx="1827132" cy="1547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1"/>
            <a:ext cx="8856984" cy="792088"/>
          </a:xfrm>
        </p:spPr>
        <p:txBody>
          <a:bodyPr/>
          <a:lstStyle/>
          <a:p>
            <a:pPr marL="342900" lvl="0" indent="-342900" algn="ctr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>
                <a:solidFill>
                  <a:srgbClr val="FF0000"/>
                </a:solidFill>
                <a:ea typeface="Times New Roman"/>
                <a:cs typeface="Times New Roman"/>
              </a:rPr>
              <a:t>Какой цвет вам больше всего нравится?</a:t>
            </a:r>
            <a:r>
              <a:rPr lang="ru-RU" sz="2400" dirty="0">
                <a:solidFill>
                  <a:srgbClr val="FF0000"/>
                </a:solidFill>
                <a:ea typeface="Times New Roman"/>
                <a:cs typeface="Times New Roman"/>
              </a:rPr>
              <a:t/>
            </a:r>
            <a:br>
              <a:rPr lang="ru-RU" sz="2400" dirty="0">
                <a:solidFill>
                  <a:srgbClr val="FF0000"/>
                </a:solidFill>
                <a:ea typeface="Times New Roman"/>
                <a:cs typeface="Times New Roman"/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9512" y="764705"/>
            <a:ext cx="413651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86248" y="500042"/>
            <a:ext cx="4857752" cy="785817"/>
          </a:xfrm>
        </p:spPr>
        <p:txBody>
          <a:bodyPr anchor="t">
            <a:normAutofit fontScale="77500" lnSpcReduction="20000"/>
          </a:bodyPr>
          <a:lstStyle/>
          <a:p>
            <a:pPr marL="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100" dirty="0">
                <a:solidFill>
                  <a:schemeClr val="tx1"/>
                </a:solidFill>
                <a:ea typeface="Times New Roman"/>
                <a:cs typeface="Times New Roman"/>
              </a:rPr>
              <a:t>Самыми популярными среди </a:t>
            </a:r>
            <a:r>
              <a:rPr lang="ru-RU" sz="2100" dirty="0" smtClean="0">
                <a:solidFill>
                  <a:schemeClr val="tx1"/>
                </a:solidFill>
                <a:ea typeface="Times New Roman"/>
                <a:cs typeface="Times New Roman"/>
              </a:rPr>
              <a:t>детей:            	</a:t>
            </a:r>
            <a:r>
              <a:rPr lang="ru-RU" sz="2100" b="1" dirty="0" err="1" smtClean="0">
                <a:solidFill>
                  <a:srgbClr val="F11AF6"/>
                </a:solidFill>
                <a:ea typeface="Times New Roman"/>
                <a:cs typeface="Times New Roman"/>
              </a:rPr>
              <a:t>розовой</a:t>
            </a:r>
            <a:r>
              <a:rPr lang="ru-RU" sz="2100" b="1" dirty="0" smtClean="0">
                <a:solidFill>
                  <a:srgbClr val="F11AF6"/>
                </a:solidFill>
                <a:ea typeface="Times New Roman"/>
                <a:cs typeface="Times New Roman"/>
              </a:rPr>
              <a:t>,</a:t>
            </a:r>
            <a:r>
              <a:rPr lang="ru-RU" sz="2100" dirty="0" smtClean="0">
                <a:solidFill>
                  <a:srgbClr val="C00000"/>
                </a:solidFill>
                <a:ea typeface="Times New Roman"/>
                <a:cs typeface="Times New Roman"/>
              </a:rPr>
              <a:t> </a:t>
            </a:r>
            <a:r>
              <a:rPr lang="ru-RU" sz="2100" b="1" dirty="0">
                <a:solidFill>
                  <a:srgbClr val="FFFF00"/>
                </a:solidFill>
                <a:ea typeface="Times New Roman"/>
                <a:cs typeface="Times New Roman"/>
              </a:rPr>
              <a:t>желтый, </a:t>
            </a:r>
            <a:r>
              <a:rPr lang="ru-RU" sz="2100" b="1" dirty="0" smtClean="0">
                <a:solidFill>
                  <a:srgbClr val="00B050"/>
                </a:solidFill>
                <a:ea typeface="Times New Roman"/>
                <a:cs typeface="Times New Roman"/>
              </a:rPr>
              <a:t>зелёный</a:t>
            </a:r>
            <a:r>
              <a:rPr lang="ru-RU" sz="2100" b="1" dirty="0">
                <a:solidFill>
                  <a:srgbClr val="00B050"/>
                </a:solidFill>
                <a:ea typeface="Times New Roman"/>
                <a:cs typeface="Times New Roman"/>
              </a:rPr>
              <a:t>. </a:t>
            </a:r>
            <a:r>
              <a:rPr lang="ru-RU" sz="21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2100" b="1" dirty="0">
              <a:solidFill>
                <a:srgbClr val="00B050"/>
              </a:solidFill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1026" name="Picture 2" descr="C:\Users\Воспитатель\Desktop\Новая папка\PB2516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0760" y="1285860"/>
            <a:ext cx="2783106" cy="2428892"/>
          </a:xfrm>
          <a:prstGeom prst="rect">
            <a:avLst/>
          </a:prstGeom>
          <a:ln w="38100" cap="sq">
            <a:solidFill>
              <a:srgbClr val="F11AF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Воспитатель\Desktop\Новая папка\PB2516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3929066"/>
            <a:ext cx="3320593" cy="271464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днс\Desktop\Новая папка\PB30165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3929066"/>
            <a:ext cx="3482172" cy="2714644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2246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Новая с О.И\126 фоны для презентаций\myblog-67292-12060933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013" y="116632"/>
            <a:ext cx="2726804" cy="1935569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315490"/>
            <a:ext cx="2736304" cy="215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706607"/>
            <a:ext cx="2880320" cy="202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00430" y="857232"/>
            <a:ext cx="51845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</a:rPr>
              <a:t>«Розовые» дети очень нежные и робкие натуры. </a:t>
            </a:r>
            <a:r>
              <a:rPr lang="ru-RU" sz="1600" dirty="0" smtClean="0">
                <a:solidFill>
                  <a:prstClr val="black"/>
                </a:solidFill>
              </a:rPr>
              <a:t>Нуждаются </a:t>
            </a:r>
            <a:r>
              <a:rPr lang="ru-RU" sz="1600" dirty="0">
                <a:solidFill>
                  <a:prstClr val="black"/>
                </a:solidFill>
              </a:rPr>
              <a:t>в постоянной </a:t>
            </a:r>
            <a:r>
              <a:rPr lang="ru-RU" sz="1600" dirty="0" smtClean="0">
                <a:solidFill>
                  <a:prstClr val="black"/>
                </a:solidFill>
              </a:rPr>
              <a:t>поддержке.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32041" y="2852935"/>
            <a:ext cx="39604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</a:rPr>
              <a:t>Детям, которым нравится желтый цвет это мечтатели и фантазеры, любители сказок и шуток.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16016" y="5157192"/>
            <a:ext cx="41764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1600" dirty="0">
                <a:solidFill>
                  <a:prstClr val="black"/>
                </a:solidFill>
              </a:rPr>
              <a:t>Ребята, которые предпочитают зелёный цвет, уравновешенны, </a:t>
            </a:r>
            <a:r>
              <a:rPr lang="ru-RU" sz="1600" dirty="0" smtClean="0">
                <a:solidFill>
                  <a:prstClr val="black"/>
                </a:solidFill>
              </a:rPr>
              <a:t>самостоятельны, настойчивы. Для них этот </a:t>
            </a:r>
            <a:r>
              <a:rPr lang="ru-RU" sz="1600" dirty="0">
                <a:solidFill>
                  <a:prstClr val="black"/>
                </a:solidFill>
              </a:rPr>
              <a:t>цвет спокойствия и </a:t>
            </a:r>
            <a:r>
              <a:rPr lang="ru-RU" sz="1600" dirty="0" smtClean="0">
                <a:solidFill>
                  <a:prstClr val="black"/>
                </a:solidFill>
              </a:rPr>
              <a:t>безопасности.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143240" y="0"/>
            <a:ext cx="5767791" cy="924475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CC3300"/>
                </a:solidFill>
              </a:rPr>
              <a:t>Результаты исследования:</a:t>
            </a:r>
            <a:endParaRPr lang="ru-RU" sz="2400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104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3"/>
            <a:ext cx="8856984" cy="648071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a typeface="Times New Roman"/>
                <a:cs typeface="Times New Roman"/>
              </a:rPr>
              <a:t>2.Какой </a:t>
            </a:r>
            <a:r>
              <a:rPr lang="ru-RU" sz="2400" b="1" dirty="0">
                <a:solidFill>
                  <a:srgbClr val="FF0000"/>
                </a:solidFill>
                <a:ea typeface="Times New Roman"/>
                <a:cs typeface="Times New Roman"/>
              </a:rPr>
              <a:t>цвет вам больше всего нравится?</a:t>
            </a:r>
            <a:r>
              <a:rPr lang="ru-RU" sz="2400" dirty="0">
                <a:solidFill>
                  <a:srgbClr val="FF0000"/>
                </a:solidFill>
                <a:ea typeface="Times New Roman"/>
                <a:cs typeface="Times New Roman"/>
              </a:rPr>
              <a:t/>
            </a:r>
            <a:br>
              <a:rPr lang="ru-RU" sz="2400" dirty="0">
                <a:solidFill>
                  <a:srgbClr val="FF0000"/>
                </a:solidFill>
                <a:ea typeface="Times New Roman"/>
                <a:cs typeface="Times New Roman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60033" y="620689"/>
            <a:ext cx="3744416" cy="1229600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Самым популярными среди взрослых  являются:</a:t>
            </a:r>
            <a:r>
              <a:rPr lang="ru-RU" sz="1600" b="1" dirty="0" smtClean="0">
                <a:solidFill>
                  <a:schemeClr val="tx1"/>
                </a:solidFill>
              </a:rPr>
              <a:t>            </a:t>
            </a:r>
            <a:r>
              <a:rPr lang="ru-RU" sz="1600" b="1" dirty="0" smtClean="0">
                <a:solidFill>
                  <a:srgbClr val="00B050"/>
                </a:solidFill>
              </a:rPr>
              <a:t>зелёный</a:t>
            </a:r>
            <a:r>
              <a:rPr lang="ru-RU" sz="1600" dirty="0" smtClean="0">
                <a:solidFill>
                  <a:schemeClr val="tx1"/>
                </a:solidFill>
              </a:rPr>
              <a:t>,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b="1" dirty="0" smtClean="0">
                <a:solidFill>
                  <a:srgbClr val="00B0F0"/>
                </a:solidFill>
              </a:rPr>
              <a:t>голубой</a:t>
            </a:r>
            <a:r>
              <a:rPr lang="ru-RU" sz="1600" dirty="0" smtClean="0">
                <a:solidFill>
                  <a:schemeClr val="tx1"/>
                </a:solidFill>
              </a:rPr>
              <a:t>,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b="1" dirty="0" smtClean="0">
                <a:solidFill>
                  <a:srgbClr val="FFFF00"/>
                </a:solidFill>
              </a:rPr>
              <a:t>жёлтый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047" y="548681"/>
            <a:ext cx="3534849" cy="1997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Воспитатель\Desktop\Новая папка\PA2115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809204"/>
            <a:ext cx="2703444" cy="190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Воспитатель\Desktop\Новая папка\PA2115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047" y="2701153"/>
            <a:ext cx="2670753" cy="202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Воспитатель\Desktop\Новая папка\PA2115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9194" y="1530906"/>
            <a:ext cx="2701093" cy="184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Воспитатель\Desktop\Новая папка\PA2115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61783"/>
            <a:ext cx="2880320" cy="192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Воспитатель\Desktop\Новая папка\PA21154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8331" y="2627882"/>
            <a:ext cx="2769853" cy="20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9379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3"/>
            <a:ext cx="8784976" cy="648071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3. Какой цвет вам больше всего не нравиться?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5301208"/>
            <a:ext cx="8856984" cy="1440160"/>
          </a:xfrm>
        </p:spPr>
        <p:txBody>
          <a:bodyPr anchor="t"/>
          <a:lstStyle/>
          <a:p>
            <a:pPr marL="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7030A0"/>
                </a:solidFill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7030A0"/>
                </a:solidFill>
                <a:ea typeface="Times New Roman"/>
                <a:cs typeface="Times New Roman"/>
              </a:rPr>
              <a:t>Самыми популярными являются:</a:t>
            </a:r>
            <a:endParaRPr lang="ru-RU" sz="1600" dirty="0">
              <a:solidFill>
                <a:srgbClr val="7030A0"/>
              </a:solidFill>
              <a:ea typeface="Times New Roman"/>
              <a:cs typeface="Times New Roman"/>
            </a:endParaRPr>
          </a:p>
          <a:p>
            <a:pPr lvl="0" algn="ctr">
              <a:lnSpc>
                <a:spcPct val="150000"/>
              </a:lnSpc>
              <a:spcAft>
                <a:spcPts val="0"/>
              </a:spcAft>
              <a:buFont typeface="Wingdings"/>
              <a:buChar char=""/>
            </a:pPr>
            <a:r>
              <a:rPr lang="ru-RU" dirty="0">
                <a:solidFill>
                  <a:srgbClr val="7030A0"/>
                </a:solidFill>
                <a:ea typeface="Times New Roman"/>
                <a:cs typeface="Times New Roman"/>
              </a:rPr>
              <a:t>среди детей  </a:t>
            </a:r>
            <a:r>
              <a:rPr lang="ru-RU" dirty="0">
                <a:solidFill>
                  <a:schemeClr val="tx1"/>
                </a:solidFill>
                <a:ea typeface="Times New Roman"/>
                <a:cs typeface="Times New Roman"/>
              </a:rPr>
              <a:t>-</a:t>
            </a:r>
            <a:r>
              <a:rPr lang="ru-RU" b="1" dirty="0">
                <a:solidFill>
                  <a:schemeClr val="tx1"/>
                </a:solidFill>
                <a:ea typeface="Times New Roman"/>
                <a:cs typeface="Times New Roman"/>
              </a:rPr>
              <a:t> черный</a:t>
            </a:r>
            <a:r>
              <a:rPr lang="ru-RU" dirty="0">
                <a:solidFill>
                  <a:srgbClr val="7030A0"/>
                </a:solidFill>
                <a:ea typeface="Times New Roman"/>
                <a:cs typeface="Times New Roman"/>
              </a:rPr>
              <a:t>, </a:t>
            </a:r>
            <a:r>
              <a:rPr lang="ru-RU" b="1" dirty="0">
                <a:solidFill>
                  <a:schemeClr val="bg1">
                    <a:lumMod val="75000"/>
                  </a:schemeClr>
                </a:solidFill>
                <a:ea typeface="Times New Roman"/>
                <a:cs typeface="Times New Roman"/>
              </a:rPr>
              <a:t>серый</a:t>
            </a:r>
            <a:r>
              <a:rPr lang="ru-RU" dirty="0">
                <a:solidFill>
                  <a:srgbClr val="7030A0"/>
                </a:solidFill>
                <a:ea typeface="Times New Roman"/>
                <a:cs typeface="Times New Roman"/>
              </a:rPr>
              <a:t> и </a:t>
            </a:r>
            <a:r>
              <a:rPr lang="ru-RU" b="1" dirty="0">
                <a:solidFill>
                  <a:srgbClr val="993300"/>
                </a:solidFill>
                <a:ea typeface="Times New Roman"/>
                <a:cs typeface="Times New Roman"/>
              </a:rPr>
              <a:t>коричневый</a:t>
            </a:r>
            <a:r>
              <a:rPr lang="ru-RU" dirty="0">
                <a:solidFill>
                  <a:srgbClr val="7030A0"/>
                </a:solidFill>
                <a:ea typeface="Times New Roman"/>
                <a:cs typeface="Times New Roman"/>
              </a:rPr>
              <a:t>;</a:t>
            </a:r>
            <a:endParaRPr lang="ru-RU" sz="1600" dirty="0">
              <a:solidFill>
                <a:srgbClr val="7030A0"/>
              </a:solidFill>
              <a:ea typeface="Times New Roman"/>
              <a:cs typeface="Times New Roman"/>
            </a:endParaRPr>
          </a:p>
          <a:p>
            <a:pPr lvl="0" algn="ctr">
              <a:lnSpc>
                <a:spcPct val="150000"/>
              </a:lnSpc>
              <a:spcAft>
                <a:spcPts val="0"/>
              </a:spcAft>
              <a:buFont typeface="Wingdings"/>
              <a:buChar char=""/>
            </a:pPr>
            <a:r>
              <a:rPr lang="ru-RU" dirty="0">
                <a:solidFill>
                  <a:srgbClr val="7030A0"/>
                </a:solidFill>
                <a:ea typeface="Times New Roman"/>
                <a:cs typeface="Times New Roman"/>
              </a:rPr>
              <a:t>среди взрослых -  </a:t>
            </a:r>
            <a:r>
              <a:rPr lang="ru-RU" b="1" dirty="0">
                <a:solidFill>
                  <a:schemeClr val="tx1"/>
                </a:solidFill>
                <a:ea typeface="Times New Roman"/>
                <a:cs typeface="Times New Roman"/>
              </a:rPr>
              <a:t>черный</a:t>
            </a:r>
            <a:r>
              <a:rPr lang="ru-RU" dirty="0">
                <a:solidFill>
                  <a:srgbClr val="7030A0"/>
                </a:solidFill>
                <a:ea typeface="Times New Roman"/>
                <a:cs typeface="Times New Roman"/>
              </a:rPr>
              <a:t>, </a:t>
            </a:r>
            <a:r>
              <a:rPr lang="ru-RU" b="1" dirty="0">
                <a:solidFill>
                  <a:srgbClr val="993300"/>
                </a:solidFill>
                <a:ea typeface="Times New Roman"/>
                <a:cs typeface="Times New Roman"/>
              </a:rPr>
              <a:t>коричневый</a:t>
            </a:r>
            <a:r>
              <a:rPr lang="ru-RU" dirty="0">
                <a:solidFill>
                  <a:srgbClr val="7030A0"/>
                </a:solidFill>
                <a:ea typeface="Times New Roman"/>
                <a:cs typeface="Times New Roman"/>
              </a:rPr>
              <a:t>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6146" name="Picture 2" descr="C:\Users\Воспитатель\Desktop\Новая папка\PA2115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3240" y="3214366"/>
            <a:ext cx="3114985" cy="207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Воспитатель\Desktop\Новая папка\PA2115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0843"/>
            <a:ext cx="2664296" cy="223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Воспитатель\Desktop\Новая папка\PA2115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5607" y="3146488"/>
            <a:ext cx="2448272" cy="217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Воспитатель\Desktop\Новая папка\PB2516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56" y="857232"/>
            <a:ext cx="2707594" cy="192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оспитатель\Desktop\Новая папка\PB25164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1808" y="857232"/>
            <a:ext cx="2710140" cy="197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днс\Desktop\PB30165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10482" y="857232"/>
            <a:ext cx="3165128" cy="19428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9526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Весна</Template>
  <TotalTime>990</TotalTime>
  <Words>538</Words>
  <Application>Microsoft Office PowerPoint</Application>
  <PresentationFormat>Экран (4:3)</PresentationFormat>
  <Paragraphs>53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Spring</vt:lpstr>
      <vt:lpstr>Почему мне нравиться розовый цвет, а подружке моей– желтый?</vt:lpstr>
      <vt:lpstr>Слайд 2</vt:lpstr>
      <vt:lpstr>Слайд 3</vt:lpstr>
      <vt:lpstr>Слайд 4</vt:lpstr>
      <vt:lpstr>Слайд 5</vt:lpstr>
      <vt:lpstr>Какой цвет вам больше всего нравится? </vt:lpstr>
      <vt:lpstr>Результаты исследования:</vt:lpstr>
      <vt:lpstr>2.Какой цвет вам больше всего нравится? </vt:lpstr>
      <vt:lpstr>3. Какой цвет вам больше всего не нравиться?</vt:lpstr>
      <vt:lpstr>4.«Цвет сегодняшнего дня» </vt:lpstr>
      <vt:lpstr>Результаты изучения:</vt:lpstr>
      <vt:lpstr>5. Ребятам предложили прийти в своей любимой по цвету  одежде</vt:lpstr>
      <vt:lpstr>«Что же означают цвета в одежде?» Выявлены основные цвета:</vt:lpstr>
      <vt:lpstr>Слайд 14</vt:lpstr>
      <vt:lpstr>Таблица сочетания модных цветов</vt:lpstr>
      <vt:lpstr>6. Эксперимент  </vt:lpstr>
      <vt:lpstr>Результаты эксперимента: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Здоровый образ жизни</dc:title>
  <dc:creator>ЗОЛОТОЙ</dc:creator>
  <cp:lastModifiedBy>днс</cp:lastModifiedBy>
  <cp:revision>94</cp:revision>
  <dcterms:created xsi:type="dcterms:W3CDTF">2013-03-15T09:23:18Z</dcterms:created>
  <dcterms:modified xsi:type="dcterms:W3CDTF">2015-12-01T13:01:33Z</dcterms:modified>
</cp:coreProperties>
</file>